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7"/>
  </p:notesMasterIdLst>
  <p:sldIdLst>
    <p:sldId id="342" r:id="rId2"/>
    <p:sldId id="257" r:id="rId3"/>
    <p:sldId id="262" r:id="rId4"/>
    <p:sldId id="259" r:id="rId5"/>
    <p:sldId id="261" r:id="rId6"/>
    <p:sldId id="260" r:id="rId7"/>
    <p:sldId id="349" r:id="rId8"/>
    <p:sldId id="268" r:id="rId9"/>
    <p:sldId id="269" r:id="rId10"/>
    <p:sldId id="314" r:id="rId11"/>
    <p:sldId id="308" r:id="rId12"/>
    <p:sldId id="315" r:id="rId13"/>
    <p:sldId id="318" r:id="rId14"/>
    <p:sldId id="319" r:id="rId15"/>
    <p:sldId id="287" r:id="rId16"/>
    <p:sldId id="264" r:id="rId17"/>
    <p:sldId id="344" r:id="rId18"/>
    <p:sldId id="280" r:id="rId19"/>
    <p:sldId id="316" r:id="rId20"/>
    <p:sldId id="282" r:id="rId21"/>
    <p:sldId id="284" r:id="rId22"/>
    <p:sldId id="317" r:id="rId23"/>
    <p:sldId id="285" r:id="rId24"/>
    <p:sldId id="286" r:id="rId25"/>
    <p:sldId id="290" r:id="rId26"/>
    <p:sldId id="322" r:id="rId27"/>
    <p:sldId id="323" r:id="rId28"/>
    <p:sldId id="356" r:id="rId29"/>
    <p:sldId id="353" r:id="rId30"/>
    <p:sldId id="354" r:id="rId31"/>
    <p:sldId id="329" r:id="rId32"/>
    <p:sldId id="352" r:id="rId33"/>
    <p:sldId id="274" r:id="rId34"/>
    <p:sldId id="275" r:id="rId35"/>
    <p:sldId id="311" r:id="rId36"/>
    <p:sldId id="336" r:id="rId37"/>
    <p:sldId id="276" r:id="rId38"/>
    <p:sldId id="291" r:id="rId39"/>
    <p:sldId id="331" r:id="rId40"/>
    <p:sldId id="330" r:id="rId41"/>
    <p:sldId id="334" r:id="rId42"/>
    <p:sldId id="345" r:id="rId43"/>
    <p:sldId id="312" r:id="rId44"/>
    <p:sldId id="292" r:id="rId45"/>
    <p:sldId id="335" r:id="rId46"/>
    <p:sldId id="348" r:id="rId47"/>
    <p:sldId id="339" r:id="rId48"/>
    <p:sldId id="338" r:id="rId49"/>
    <p:sldId id="351" r:id="rId50"/>
    <p:sldId id="340" r:id="rId51"/>
    <p:sldId id="313" r:id="rId52"/>
    <p:sldId id="355" r:id="rId53"/>
    <p:sldId id="304" r:id="rId54"/>
    <p:sldId id="341" r:id="rId55"/>
    <p:sldId id="343" r:id="rId56"/>
  </p:sldIdLst>
  <p:sldSz cx="12192000" cy="6858000"/>
  <p:notesSz cx="6858000" cy="9144000"/>
  <p:embeddedFontLst>
    <p:embeddedFont>
      <p:font typeface="Algerian" panose="04020705040A02060702" pitchFamily="82" charset="0"/>
      <p:regular r:id="rId58"/>
    </p:embeddedFont>
    <p:embeddedFont>
      <p:font typeface="Chiller" panose="04020404031007020602" pitchFamily="82" charset="0"/>
      <p:regular r:id="rId59"/>
    </p:embeddedFont>
    <p:embeddedFont>
      <p:font typeface="Consolas" panose="020B0609020204030204" pitchFamily="49" charset="0"/>
      <p:regular r:id="rId60"/>
      <p:bold r:id="rId61"/>
      <p:italic r:id="rId62"/>
      <p:boldItalic r:id="rId63"/>
    </p:embeddedFont>
    <p:embeddedFont>
      <p:font typeface="Georgia" panose="02040502050405020303" pitchFamily="18" charset="0"/>
      <p:regular r:id="rId64"/>
      <p:bold r:id="rId65"/>
      <p:italic r:id="rId66"/>
      <p:boldItalic r:id="rId67"/>
    </p:embeddedFont>
    <p:embeddedFont>
      <p:font typeface="Helvetica" panose="020B0604020202020204" pitchFamily="34" charset="0"/>
      <p:regular r:id="rId68"/>
      <p:bold r:id="rId69"/>
      <p:italic r:id="rId70"/>
      <p:boldItalic r:id="rId71"/>
    </p:embeddedFont>
    <p:embeddedFont>
      <p:font typeface="Verdana" panose="020B0604030504040204" pitchFamily="34" charset="0"/>
      <p:regular r:id="rId72"/>
      <p:bold r:id="rId73"/>
      <p:italic r:id="rId74"/>
      <p:boldItalic r:id="rId7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30" autoAdjust="0"/>
    <p:restoredTop sz="80272" autoAdjust="0"/>
  </p:normalViewPr>
  <p:slideViewPr>
    <p:cSldViewPr snapToGrid="0">
      <p:cViewPr varScale="1">
        <p:scale>
          <a:sx n="54" d="100"/>
          <a:sy n="54" d="100"/>
        </p:scale>
        <p:origin x="776" y="24"/>
      </p:cViewPr>
      <p:guideLst/>
    </p:cSldViewPr>
  </p:slideViewPr>
  <p:notesTextViewPr>
    <p:cViewPr>
      <p:scale>
        <a:sx n="100" d="100"/>
        <a:sy n="100" d="100"/>
      </p:scale>
      <p:origin x="0" y="0"/>
    </p:cViewPr>
  </p:notesTextViewPr>
  <p:sorterViewPr>
    <p:cViewPr>
      <p:scale>
        <a:sx n="80" d="100"/>
        <a:sy n="80" d="100"/>
      </p:scale>
      <p:origin x="0" y="-6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3/13/2024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spend a few slides talking about public-key cryptography, also known as “asymmetric” cryptography. It’s called “asymmetric” because there is no single encryption key that is shared between all parties. Instead, each party has its own private and public keys.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reiterate, with public key cryptography, anybody can prepare a private message that can only be decrypted by the holder of a private key. To do so, they encrypt the message using the *public* key. &lt;click&gt;</a:t>
            </a:r>
          </a:p>
          <a:p>
            <a:r>
              <a:rPr lang="en-US" dirty="0"/>
              <a:t>After encrypting the message with the public key, the only party that can decrypt is is the holder of the corresponding private key. &lt;click&gt;</a:t>
            </a:r>
          </a:p>
          <a:p>
            <a:endParaRPr lang="en-US" dirty="0"/>
          </a:p>
          <a:p>
            <a:r>
              <a:rPr lang="en-US" dirty="0"/>
              <a:t>This effectively addresses the “confidentiality” requirement</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629353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being able to decrypt messages addressed to them, the holder of a private key also is able to *sign* messages.</a:t>
            </a:r>
          </a:p>
          <a:p>
            <a:r>
              <a:rPr lang="en-US" dirty="0"/>
              <a:t>The special property here is that anybody who has a copy of the matching PUBLIC key can validate that the message came from the holder of the private key.</a:t>
            </a:r>
          </a:p>
          <a:p>
            <a:endParaRPr lang="en-US" dirty="0"/>
          </a:p>
          <a:p>
            <a:r>
              <a:rPr lang="en-US" dirty="0"/>
              <a:t>&lt;click&gt;</a:t>
            </a:r>
          </a:p>
          <a:p>
            <a:r>
              <a:rPr lang="en-US" dirty="0"/>
              <a:t>So, after the message has been signed using the private key, any holder of the public key can validate that the message was signed by the holder of the corresponding private key.</a:t>
            </a:r>
          </a:p>
          <a:p>
            <a:r>
              <a:rPr lang="en-US" dirty="0"/>
              <a:t>&lt;click&gt;</a:t>
            </a:r>
          </a:p>
          <a:p>
            <a:endParaRPr lang="en-US" dirty="0"/>
          </a:p>
          <a:p>
            <a:r>
              <a:rPr lang="en-US" dirty="0"/>
              <a:t>Distributing and managing these keys is a complex process…</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2542120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2451132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39</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40</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45</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46</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47</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Simply using a secret detection tool isn’t enough. This is an interesting study.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(Read slide for key findings)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Discussion:</a:t>
            </a:r>
          </a:p>
          <a:p>
            <a:pPr marL="0" marR="0" lvl="0" indent="0" defTabSz="457200" eaLnBrk="1" fontAlgn="auto" latinLnBrk="0" hangingPunct="1">
              <a:lnSpc>
                <a:spcPct val="117999"/>
              </a:lnSpc>
              <a:spcBef>
                <a:spcPts val="0"/>
              </a:spcBef>
              <a:spcAft>
                <a:spcPts val="0"/>
              </a:spcAft>
              <a:buClrTx/>
              <a:buSzTx/>
              <a:buFontTx/>
              <a:buNone/>
              <a:tabLst/>
              <a:defRPr/>
            </a:pPr>
            <a:r>
              <a:rPr lang="en-US" dirty="0"/>
              <a:t>Bypassing warnings for false positives (e.g. not an actual credential) are reasonable (although perhaps annoying); the remaining reasons that are “development related” such as:</a:t>
            </a:r>
            <a:br>
              <a:rPr lang="en-US" dirty="0"/>
            </a:br>
            <a:r>
              <a:rPr lang="en-US" dirty="0"/>
              <a:t>* </a:t>
            </a:r>
            <a:r>
              <a:rPr lang="en-US" sz="2200" dirty="0">
                <a:effectLst/>
                <a:latin typeface="+mn-lt"/>
                <a:ea typeface="+mn-ea"/>
                <a:cs typeface="+mn-cs"/>
                <a:sym typeface="Helvetica Neue"/>
              </a:rPr>
              <a:t>It is not a production credential (for example, it is a credential for a non-shipping prototype) </a:t>
            </a:r>
            <a:endParaRPr lang="en-US" dirty="0"/>
          </a:p>
          <a:p>
            <a:pPr marL="342900" marR="0" lvl="0" indent="-34290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2200" dirty="0">
                <a:effectLst/>
                <a:latin typeface="+mn-lt"/>
                <a:ea typeface="+mn-ea"/>
                <a:cs typeface="+mn-cs"/>
                <a:sym typeface="Helvetica Neue"/>
              </a:rPr>
              <a:t>The credential doesn’t protect any data, service, etc., with significant security value</a:t>
            </a:r>
            <a:endParaRPr lang="en-US" dirty="0"/>
          </a:p>
          <a:p>
            <a:r>
              <a:rPr lang="en-US" dirty="0"/>
              <a:t>Rely on judgement calls of the developer that do not reflect overall security model. Many successful attacks rely on chaining multiple vulnerabilities together, getting a foothold in one system to then be able to access another. These kinds of judgement calls should not be made at the level of individual developers who may not see the whole security landscape.</a:t>
            </a:r>
          </a:p>
          <a:p>
            <a:endParaRPr lang="en-US" dirty="0"/>
          </a:p>
          <a:p>
            <a:r>
              <a:rPr lang="en-US" dirty="0"/>
              <a:t>Other reasons why secrets not promptly removed:</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mn-lt"/>
                <a:ea typeface="+mn-ea"/>
                <a:cs typeface="+mn-cs"/>
                <a:sym typeface="Helvetica Neue"/>
              </a:rPr>
              <a:t>* Removing the credential now would break services. etc., that belong to other teams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 </a:t>
            </a:r>
            <a:r>
              <a:rPr lang="en-US" sz="2200" dirty="0">
                <a:effectLst/>
                <a:latin typeface="+mn-lt"/>
                <a:ea typeface="+mn-ea"/>
                <a:cs typeface="+mn-cs"/>
                <a:sym typeface="Helvetica Neue"/>
              </a:rPr>
              <a:t>We were not sure what secret management/other solution we can use to resolve the problem. </a:t>
            </a:r>
            <a:endParaRPr lang="en-US" dirty="0"/>
          </a:p>
          <a:p>
            <a:r>
              <a:rPr lang="en-US" dirty="0"/>
              <a:t>These are process-related issues, and require </a:t>
            </a:r>
          </a:p>
        </p:txBody>
      </p:sp>
    </p:spTree>
    <p:extLst>
      <p:ext uri="{BB962C8B-B14F-4D97-AF65-F5344CB8AC3E}">
        <p14:creationId xmlns:p14="http://schemas.microsoft.com/office/powerpoint/2010/main" val="17551721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54</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3/13/2024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3/13/2024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3/13/2024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3/13/2024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9" name="Title Text"/>
          <p:cNvSpPr txBox="1">
            <a:spLocks noGrp="1"/>
          </p:cNvSpPr>
          <p:nvPr>
            <p:ph type="title"/>
          </p:nvPr>
        </p:nvSpPr>
        <p:spPr>
          <a:prstGeom prst="rect">
            <a:avLst/>
          </a:prstGeom>
        </p:spPr>
        <p:txBody>
          <a:bodyPr/>
          <a:lstStyle/>
          <a:p>
            <a:r>
              <a:t>Title Text</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433128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8789442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3/13/2024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3/13/2024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3/13/2024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3/13/2024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3/13/2024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3/13/2024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3/13/2024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3/13/2024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72" r:id="rId16"/>
    <p:sldLayoutId id="2147483673" r:id="rId17"/>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8.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link.springer.com/article/10.1007/s10664-021-10109-y" TargetMode="External"/><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lang="en-US" dirty="0"/>
              <a:t>Jon Bell, </a:t>
            </a:r>
            <a:r>
              <a:rPr dirty="0"/>
              <a:t>Adeel 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a:t>
            </a:r>
            <a:r>
              <a:rPr lang="en-US" dirty="0"/>
              <a:t>4</a:t>
            </a:r>
            <a:r>
              <a:rPr dirty="0"/>
              <a:t>, released under </a:t>
            </a:r>
            <a:r>
              <a:rPr dirty="0">
                <a:hlinkClick r:id="rId2"/>
              </a:rPr>
              <a:t>CC BY-SA</a:t>
            </a: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b="1"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b="1"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t>
            </a:r>
            <a:r>
              <a:rPr lang="en-US" sz="2800" dirty="0">
                <a:latin typeface="Helvetica" panose="020B0604020202020204" pitchFamily="34" charset="0"/>
                <a:cs typeface="Helvetica" panose="020B0604020202020204" pitchFamily="34" charset="0"/>
              </a:rPr>
              <a:t>Avery</a:t>
            </a:r>
            <a:r>
              <a:rPr lang="en-US" dirty="0"/>
              <a:t>?</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“Avery”)</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know that this request is coming from Avery?</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Avery’s password</a:t>
            </a:r>
          </a:p>
          <a:p>
            <a:r>
              <a:rPr lang="en-US" dirty="0"/>
              <a:t>2-factor authentication</a:t>
            </a:r>
          </a:p>
          <a:p>
            <a:pPr lvl="1"/>
            <a:r>
              <a:rPr lang="en-US" dirty="0"/>
              <a:t>Something the user has (physical key, bank card)</a:t>
            </a:r>
          </a:p>
          <a:p>
            <a:pPr lvl="1"/>
            <a:r>
              <a:rPr lang="en-US" dirty="0"/>
              <a:t>Something the user knows (password, PIN)</a:t>
            </a:r>
          </a:p>
          <a:p>
            <a:pPr lvl="1"/>
            <a:r>
              <a:rPr lang="en-US" dirty="0"/>
              <a:t>Something the user 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1786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Avery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SSL is a protocol for encryption that uses </a:t>
            </a:r>
            <a:r>
              <a:rPr lang="en-US" i="1" dirty="0"/>
              <a:t>asymmetric </a:t>
            </a:r>
            <a:r>
              <a:rPr lang="en-US" dirty="0"/>
              <a:t>cryptography</a:t>
            </a:r>
          </a:p>
          <a:p>
            <a:r>
              <a:rPr lang="en-US" dirty="0"/>
              <a:t>Each party has a </a:t>
            </a:r>
            <a:r>
              <a:rPr lang="en-US" i="1" dirty="0"/>
              <a:t>public</a:t>
            </a:r>
            <a:r>
              <a:rPr lang="en-US" dirty="0"/>
              <a:t> key and a </a:t>
            </a:r>
            <a:r>
              <a:rPr lang="en-US" i="1" dirty="0"/>
              <a:t>private</a:t>
            </a:r>
            <a:r>
              <a:rPr lang="en-US" dirty="0"/>
              <a:t> key</a:t>
            </a:r>
          </a:p>
          <a:p>
            <a:r>
              <a:rPr lang="en-US" dirty="0"/>
              <a:t>Messages </a:t>
            </a:r>
            <a:r>
              <a:rPr lang="en-US" i="1" dirty="0"/>
              <a:t>encrypted</a:t>
            </a:r>
            <a:r>
              <a:rPr lang="en-US" dirty="0"/>
              <a:t> with a given public key can only be decrypted by matching private key</a:t>
            </a:r>
          </a:p>
          <a:p>
            <a:r>
              <a:rPr lang="en-US" dirty="0"/>
              <a:t>Messages </a:t>
            </a:r>
            <a:r>
              <a:rPr lang="en-US" i="1" dirty="0"/>
              <a:t>signed </a:t>
            </a:r>
            <a:r>
              <a:rPr lang="en-US" dirty="0"/>
              <a:t>with a given private key can be validated by anyone with the public key</a:t>
            </a:r>
          </a:p>
          <a:p>
            <a:r>
              <a:rPr lang="en-US" dirty="0"/>
              <a:t>A third-party can </a:t>
            </a:r>
            <a:r>
              <a:rPr lang="en-US" i="1" dirty="0"/>
              <a:t>endorse</a:t>
            </a:r>
            <a:r>
              <a:rPr lang="en-US" dirty="0"/>
              <a:t> that a public key is held by an entity and produce a </a:t>
            </a:r>
            <a:r>
              <a:rPr lang="en-US" i="1" dirty="0"/>
              <a:t>certificate</a:t>
            </a:r>
            <a:endParaRPr lang="en-US" dirty="0"/>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28</a:t>
            </a:fld>
            <a:endParaRPr lang="en-US"/>
          </a:p>
        </p:txBody>
      </p:sp>
      <p:sp>
        <p:nvSpPr>
          <p:cNvPr id="14" name="TextBox 13">
            <a:extLst>
              <a:ext uri="{FF2B5EF4-FFF2-40B4-BE49-F238E27FC236}">
                <a16:creationId xmlns:a16="http://schemas.microsoft.com/office/drawing/2014/main" id="{072C06D7-8286-68E7-CC7C-E091544541BD}"/>
              </a:ext>
            </a:extLst>
          </p:cNvPr>
          <p:cNvSpPr txBox="1"/>
          <p:nvPr/>
        </p:nvSpPr>
        <p:spPr>
          <a:xfrm flipH="1" flipV="1">
            <a:off x="12767121" y="3075189"/>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32" name="Group">
            <a:extLst>
              <a:ext uri="{FF2B5EF4-FFF2-40B4-BE49-F238E27FC236}">
                <a16:creationId xmlns:a16="http://schemas.microsoft.com/office/drawing/2014/main" id="{036BDF17-31EC-368E-CE48-58780F31D9E4}"/>
              </a:ext>
            </a:extLst>
          </p:cNvPr>
          <p:cNvGrpSpPr/>
          <p:nvPr/>
        </p:nvGrpSpPr>
        <p:grpSpPr>
          <a:xfrm>
            <a:off x="8610600" y="1889513"/>
            <a:ext cx="1527742" cy="1510454"/>
            <a:chOff x="0" y="0"/>
            <a:chExt cx="1483708" cy="1609619"/>
          </a:xfrm>
        </p:grpSpPr>
        <p:sp>
          <p:nvSpPr>
            <p:cNvPr id="33" name="Key">
              <a:extLst>
                <a:ext uri="{FF2B5EF4-FFF2-40B4-BE49-F238E27FC236}">
                  <a16:creationId xmlns:a16="http://schemas.microsoft.com/office/drawing/2014/main" id="{41BF65F4-DCB7-ECF2-D3D0-C9E82B68DF4E}"/>
                </a:ext>
              </a:extLst>
            </p:cNvPr>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4" name="amazon.com private key">
              <a:extLst>
                <a:ext uri="{FF2B5EF4-FFF2-40B4-BE49-F238E27FC236}">
                  <a16:creationId xmlns:a16="http://schemas.microsoft.com/office/drawing/2014/main" id="{B22104F6-BB2C-5B1E-F5CB-D1A69EFEF5EF}"/>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private key</a:t>
              </a:r>
            </a:p>
          </p:txBody>
        </p:sp>
      </p:grpSp>
      <p:grpSp>
        <p:nvGrpSpPr>
          <p:cNvPr id="35" name="Group">
            <a:extLst>
              <a:ext uri="{FF2B5EF4-FFF2-40B4-BE49-F238E27FC236}">
                <a16:creationId xmlns:a16="http://schemas.microsoft.com/office/drawing/2014/main" id="{C2253AB0-AB59-A716-6992-5BD5E9EFB1CD}"/>
              </a:ext>
            </a:extLst>
          </p:cNvPr>
          <p:cNvGrpSpPr/>
          <p:nvPr/>
        </p:nvGrpSpPr>
        <p:grpSpPr>
          <a:xfrm>
            <a:off x="10140116" y="1866654"/>
            <a:ext cx="1527743" cy="1510453"/>
            <a:chOff x="0" y="0"/>
            <a:chExt cx="1483708" cy="1609619"/>
          </a:xfrm>
        </p:grpSpPr>
        <p:sp>
          <p:nvSpPr>
            <p:cNvPr id="36" name="Key">
              <a:extLst>
                <a:ext uri="{FF2B5EF4-FFF2-40B4-BE49-F238E27FC236}">
                  <a16:creationId xmlns:a16="http://schemas.microsoft.com/office/drawing/2014/main" id="{E5777337-F6D5-3DB0-D631-A8CE4FA3D17D}"/>
                </a:ext>
              </a:extLst>
            </p:cNvPr>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7" name="amazon.com public key">
              <a:extLst>
                <a:ext uri="{FF2B5EF4-FFF2-40B4-BE49-F238E27FC236}">
                  <a16:creationId xmlns:a16="http://schemas.microsoft.com/office/drawing/2014/main" id="{F5631CA8-A7B3-191E-80B1-B2F58E3942C1}"/>
                </a:ext>
              </a:extLst>
            </p:cNvPr>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public key</a:t>
              </a:r>
            </a:p>
          </p:txBody>
        </p:sp>
      </p:grpSp>
      <p:grpSp>
        <p:nvGrpSpPr>
          <p:cNvPr id="38" name="Group">
            <a:extLst>
              <a:ext uri="{FF2B5EF4-FFF2-40B4-BE49-F238E27FC236}">
                <a16:creationId xmlns:a16="http://schemas.microsoft.com/office/drawing/2014/main" id="{5B0D57B0-7EBC-6422-C68A-8DA7F1A19CEB}"/>
              </a:ext>
            </a:extLst>
          </p:cNvPr>
          <p:cNvGrpSpPr/>
          <p:nvPr/>
        </p:nvGrpSpPr>
        <p:grpSpPr>
          <a:xfrm>
            <a:off x="9859546" y="3567450"/>
            <a:ext cx="1611552" cy="2602457"/>
            <a:chOff x="993582" y="448929"/>
            <a:chExt cx="1611550" cy="2602455"/>
          </a:xfrm>
        </p:grpSpPr>
        <p:sp>
          <p:nvSpPr>
            <p:cNvPr id="39" name="Ribbon">
              <a:extLst>
                <a:ext uri="{FF2B5EF4-FFF2-40B4-BE49-F238E27FC236}">
                  <a16:creationId xmlns:a16="http://schemas.microsoft.com/office/drawing/2014/main" id="{24388A0D-C257-43B8-34CD-D8206F6C47F7}"/>
                </a:ext>
              </a:extLst>
            </p:cNvPr>
            <p:cNvSpPr/>
            <p:nvPr/>
          </p:nvSpPr>
          <p:spPr>
            <a:xfrm>
              <a:off x="993582" y="448929"/>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dirty="0">
                <a:ln>
                  <a:noFill/>
                </a:ln>
                <a:solidFill>
                  <a:srgbClr val="FFFFFF"/>
                </a:solidFill>
                <a:effectLst/>
                <a:uLnTx/>
                <a:uFillTx/>
                <a:latin typeface="Helvetica Neue Medium"/>
                <a:sym typeface="Helvetica Neue Medium"/>
              </a:endParaRPr>
            </a:p>
          </p:txBody>
        </p:sp>
        <p:sp>
          <p:nvSpPr>
            <p:cNvPr id="40" name="amazon.com certificate…">
              <a:extLst>
                <a:ext uri="{FF2B5EF4-FFF2-40B4-BE49-F238E27FC236}">
                  <a16:creationId xmlns:a16="http://schemas.microsoft.com/office/drawing/2014/main" id="{B7DCAF12-5271-1162-0CF7-F8DC275325F2}"/>
                </a:ext>
              </a:extLst>
            </p:cNvPr>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sym typeface="Helvetica Neue"/>
                </a:rPr>
                <a:t> certificate</a:t>
              </a:r>
            </a:p>
          </p:txBody>
        </p:sp>
      </p:grpSp>
    </p:spTree>
    <p:extLst>
      <p:ext uri="{BB962C8B-B14F-4D97-AF65-F5344CB8AC3E}">
        <p14:creationId xmlns:p14="http://schemas.microsoft.com/office/powerpoint/2010/main" val="373864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1+#ppt_w/2"/>
                                          </p:val>
                                        </p:tav>
                                        <p:tav tm="100000">
                                          <p:val>
                                            <p:strVal val="#ppt_x"/>
                                          </p:val>
                                        </p:tav>
                                      </p:tavLst>
                                    </p:anim>
                                    <p:anim calcmode="lin" valueType="num">
                                      <p:cBhvr additive="base">
                                        <p:cTn id="8"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ublic/Private Key Encryption"/>
          <p:cNvSpPr txBox="1">
            <a:spLocks noGrp="1"/>
          </p:cNvSpPr>
          <p:nvPr>
            <p:ph type="title"/>
          </p:nvPr>
        </p:nvSpPr>
        <p:spPr>
          <a:prstGeom prst="rect">
            <a:avLst/>
          </a:prstGeom>
        </p:spPr>
        <p:txBody>
          <a:bodyPr/>
          <a:lstStyle/>
          <a:p>
            <a:r>
              <a:rPr lang="en-US" dirty="0"/>
              <a:t>Encrypt messages with a public key</a:t>
            </a:r>
            <a:endParaRPr dirty="0"/>
          </a:p>
        </p:txBody>
      </p:sp>
      <p:sp>
        <p:nvSpPr>
          <p:cNvPr id="31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
        <p:nvSpPr>
          <p:cNvPr id="317" name="Public Key"/>
          <p:cNvSpPr/>
          <p:nvPr/>
        </p:nvSpPr>
        <p:spPr>
          <a:xfrm>
            <a:off x="3473009" y="2562501"/>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Public Key</a:t>
            </a:r>
          </a:p>
        </p:txBody>
      </p:sp>
      <p:sp>
        <p:nvSpPr>
          <p:cNvPr id="318" name="Private Key"/>
          <p:cNvSpPr/>
          <p:nvPr/>
        </p:nvSpPr>
        <p:spPr>
          <a:xfrm>
            <a:off x="7375282" y="2562501"/>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a:t>Private Key</a:t>
            </a:r>
          </a:p>
        </p:txBody>
      </p:sp>
      <p:sp>
        <p:nvSpPr>
          <p:cNvPr id="319" name="Plain text Message"/>
          <p:cNvSpPr/>
          <p:nvPr/>
        </p:nvSpPr>
        <p:spPr>
          <a:xfrm>
            <a:off x="1749579" y="3622815"/>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0" name="Encrypted Message"/>
          <p:cNvSpPr/>
          <p:nvPr/>
        </p:nvSpPr>
        <p:spPr>
          <a:xfrm>
            <a:off x="5468794" y="3622815"/>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Encrypted Message</a:t>
            </a:r>
          </a:p>
        </p:txBody>
      </p:sp>
      <p:sp>
        <p:nvSpPr>
          <p:cNvPr id="321" name="Plain text Message"/>
          <p:cNvSpPr/>
          <p:nvPr/>
        </p:nvSpPr>
        <p:spPr>
          <a:xfrm>
            <a:off x="9188009" y="3622815"/>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19"/>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19"/>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19"/>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0"/>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0"/>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0"/>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advAuto="0"/>
      <p:bldP spid="320" grpId="0" animBg="1" advAuto="0"/>
      <p:bldP spid="320" grpId="1" animBg="1" advAuto="0"/>
      <p:bldP spid="321" grpId="0"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ublic/Private Key Encryption"/>
          <p:cNvSpPr txBox="1">
            <a:spLocks noGrp="1"/>
          </p:cNvSpPr>
          <p:nvPr>
            <p:ph type="title"/>
          </p:nvPr>
        </p:nvSpPr>
        <p:spPr>
          <a:prstGeom prst="rect">
            <a:avLst/>
          </a:prstGeom>
        </p:spPr>
        <p:txBody>
          <a:bodyPr/>
          <a:lstStyle/>
          <a:p>
            <a:r>
              <a:rPr lang="en-US" dirty="0"/>
              <a:t>Sign messages with a private key</a:t>
            </a:r>
            <a:endParaRPr dirty="0"/>
          </a:p>
        </p:txBody>
      </p:sp>
      <p:sp>
        <p:nvSpPr>
          <p:cNvPr id="32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
        <p:nvSpPr>
          <p:cNvPr id="326" name="Public Key"/>
          <p:cNvSpPr/>
          <p:nvPr/>
        </p:nvSpPr>
        <p:spPr>
          <a:xfrm>
            <a:off x="7232407" y="2717607"/>
            <a:ext cx="1623146" cy="690552"/>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Public Key</a:t>
            </a:r>
          </a:p>
        </p:txBody>
      </p:sp>
      <p:sp>
        <p:nvSpPr>
          <p:cNvPr id="327" name="Private Key"/>
          <p:cNvSpPr/>
          <p:nvPr/>
        </p:nvSpPr>
        <p:spPr>
          <a:xfrm>
            <a:off x="3473009" y="2717607"/>
            <a:ext cx="1623146" cy="690552"/>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solidFill>
                  <a:srgbClr val="FFFFFF"/>
                </a:solidFill>
                <a:latin typeface="Helvetica Light"/>
                <a:ea typeface="Helvetica Light"/>
                <a:cs typeface="Helvetica Light"/>
                <a:sym typeface="Helvetica Light"/>
              </a:defRPr>
            </a:lvl1pPr>
          </a:lstStyle>
          <a:p>
            <a:r>
              <a:rPr sz="2000"/>
              <a:t>Private Key</a:t>
            </a:r>
          </a:p>
        </p:txBody>
      </p:sp>
      <p:sp>
        <p:nvSpPr>
          <p:cNvPr id="328" name="Plain text Message"/>
          <p:cNvSpPr/>
          <p:nvPr/>
        </p:nvSpPr>
        <p:spPr>
          <a:xfrm>
            <a:off x="1749579" y="3751132"/>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29" name="Signed Message"/>
          <p:cNvSpPr/>
          <p:nvPr/>
        </p:nvSpPr>
        <p:spPr>
          <a:xfrm>
            <a:off x="5468794" y="3751132"/>
            <a:ext cx="1254412"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Signed Message</a:t>
            </a:r>
          </a:p>
        </p:txBody>
      </p:sp>
      <p:sp>
        <p:nvSpPr>
          <p:cNvPr id="330" name="Plain text Message"/>
          <p:cNvSpPr/>
          <p:nvPr/>
        </p:nvSpPr>
        <p:spPr>
          <a:xfrm>
            <a:off x="9188009" y="3751132"/>
            <a:ext cx="1254413" cy="892969"/>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a:defRPr b="0">
                <a:latin typeface="Helvetica Light"/>
                <a:ea typeface="Helvetica Light"/>
                <a:cs typeface="Helvetica Light"/>
                <a:sym typeface="Helvetica Light"/>
              </a:defRPr>
            </a:lvl1pPr>
          </a:lstStyle>
          <a:p>
            <a:r>
              <a:rPr sz="2000"/>
              <a:t>Plain text Message</a:t>
            </a:r>
          </a:p>
        </p:txBody>
      </p:sp>
      <p:sp>
        <p:nvSpPr>
          <p:cNvPr id="3" name="Text Placeholder 2">
            <a:extLst>
              <a:ext uri="{FF2B5EF4-FFF2-40B4-BE49-F238E27FC236}">
                <a16:creationId xmlns:a16="http://schemas.microsoft.com/office/drawing/2014/main" id="{7AEA887F-C6A8-34CF-FE67-A280874AB40A}"/>
              </a:ext>
            </a:extLst>
          </p:cNvPr>
          <p:cNvSpPr>
            <a:spLocks noGrp="1"/>
          </p:cNvSpPr>
          <p:nvPr>
            <p:ph type="body" idx="1"/>
          </p:nvPr>
        </p:nvSpPr>
        <p:spPr/>
        <p:txBody>
          <a:bodyPr/>
          <a:lstStyle/>
          <a:p>
            <a:endParaRPr lang="en-US"/>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153188 -0.110402" pathEditMode="relative">
                                      <p:cBhvr>
                                        <p:cTn id="6" dur="1000" fill="hold"/>
                                        <p:tgtEl>
                                          <p:spTgt spid="328"/>
                                        </p:tgtEl>
                                        <p:attrNameLst>
                                          <p:attrName>ppt_x</p:attrName>
                                          <p:attrName>ppt_y</p:attrName>
                                        </p:attrNameLst>
                                      </p:cBhvr>
                                    </p:animMotion>
                                  </p:childTnLst>
                                </p:cTn>
                              </p:par>
                            </p:childTnLst>
                          </p:cTn>
                        </p:par>
                        <p:par>
                          <p:cTn id="7" fill="hold">
                            <p:stCondLst>
                              <p:cond delay="0"/>
                            </p:stCondLst>
                            <p:childTnLst>
                              <p:par>
                                <p:cTn id="8" presetID="-1" presetClass="path" presetSubtype="0" accel="50000" decel="50000" fill="hold" nodeType="afterEffect">
                                  <p:stCondLst>
                                    <p:cond delay="0"/>
                                  </p:stCondLst>
                                  <p:childTnLst>
                                    <p:animMotion origin="layout" path="M 0.153188 -0.110402 L 0.305054 0.000000" pathEditMode="relative">
                                      <p:cBhvr>
                                        <p:cTn id="9" dur="1000" fill="hold"/>
                                        <p:tgtEl>
                                          <p:spTgt spid="328"/>
                                        </p:tgtEl>
                                        <p:attrNameLst>
                                          <p:attrName>ppt_x</p:attrName>
                                          <p:attrName>ppt_y</p:attrName>
                                        </p:attrNameLst>
                                      </p:cBhvr>
                                    </p:animMotion>
                                  </p:childTnLst>
                                </p:cTn>
                              </p:par>
                            </p:childTnLst>
                          </p:cTn>
                        </p:par>
                        <p:par>
                          <p:cTn id="10" fill="hold">
                            <p:stCondLst>
                              <p:cond delay="1000"/>
                            </p:stCondLst>
                            <p:childTnLst>
                              <p:par>
                                <p:cTn id="11" presetID="1" presetClass="exit" presetSubtype="0" fill="hold" grpId="0" nodeType="afterEffect">
                                  <p:stCondLst>
                                    <p:cond delay="0"/>
                                  </p:stCondLst>
                                  <p:iterate>
                                    <p:tmAbs val="0"/>
                                  </p:iterate>
                                  <p:childTnLst>
                                    <p:set>
                                      <p:cBhvr>
                                        <p:cTn id="12" fill="hold">
                                          <p:stCondLst>
                                            <p:cond delay="0"/>
                                          </p:stCondLst>
                                        </p:cTn>
                                        <p:tgtEl>
                                          <p:spTgt spid="328"/>
                                        </p:tgtEl>
                                        <p:attrNameLst>
                                          <p:attrName>style.visibility</p:attrName>
                                        </p:attrNameLst>
                                      </p:cBhvr>
                                      <p:to>
                                        <p:strVal val="hidden"/>
                                      </p:to>
                                    </p:set>
                                  </p:childTnLst>
                                </p:cTn>
                              </p:par>
                            </p:childTnLst>
                          </p:cTn>
                        </p:par>
                        <p:par>
                          <p:cTn id="13" fill="hold">
                            <p:stCondLst>
                              <p:cond delay="1000"/>
                            </p:stCondLst>
                            <p:childTnLst>
                              <p:par>
                                <p:cTn id="14" presetID="1" presetClass="entr" presetSubtype="0" fill="hold" grpId="0" nodeType="afterEffect">
                                  <p:stCondLst>
                                    <p:cond delay="0"/>
                                  </p:stCondLst>
                                  <p:iterate>
                                    <p:tmAbs val="0"/>
                                  </p:iterate>
                                  <p:childTnLst>
                                    <p:set>
                                      <p:cBhvr>
                                        <p:cTn id="15" fill="hold"/>
                                        <p:tgtEl>
                                          <p:spTgt spid="32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nodeType="clickEffect">
                                  <p:stCondLst>
                                    <p:cond delay="0"/>
                                  </p:stCondLst>
                                  <p:childTnLst>
                                    <p:animMotion origin="layout" path="M 0.000000 0.000000 L 0.171494 -0.112076" pathEditMode="relative">
                                      <p:cBhvr>
                                        <p:cTn id="19" dur="1000" fill="hold"/>
                                        <p:tgtEl>
                                          <p:spTgt spid="329"/>
                                        </p:tgtEl>
                                        <p:attrNameLst>
                                          <p:attrName>ppt_x</p:attrName>
                                          <p:attrName>ppt_y</p:attrName>
                                        </p:attrNameLst>
                                      </p:cBhvr>
                                    </p:animMotion>
                                  </p:childTnLst>
                                </p:cTn>
                              </p:par>
                            </p:childTnLst>
                          </p:cTn>
                        </p:par>
                        <p:par>
                          <p:cTn id="20" fill="hold">
                            <p:stCondLst>
                              <p:cond delay="0"/>
                            </p:stCondLst>
                            <p:childTnLst>
                              <p:par>
                                <p:cTn id="21" presetID="-1" presetClass="path" presetSubtype="0" accel="50000" decel="50000" fill="hold" nodeType="afterEffect">
                                  <p:stCondLst>
                                    <p:cond delay="0"/>
                                  </p:stCondLst>
                                  <p:childTnLst>
                                    <p:animMotion origin="layout" path="M 0.171494 -0.112076 L 0.305054 0.000000" pathEditMode="relative">
                                      <p:cBhvr>
                                        <p:cTn id="22" dur="1000" fill="hold"/>
                                        <p:tgtEl>
                                          <p:spTgt spid="329"/>
                                        </p:tgtEl>
                                        <p:attrNameLst>
                                          <p:attrName>ppt_x</p:attrName>
                                          <p:attrName>ppt_y</p:attrName>
                                        </p:attrNameLst>
                                      </p:cBhvr>
                                    </p:animMotion>
                                  </p:childTnLst>
                                </p:cTn>
                              </p:par>
                            </p:childTnLst>
                          </p:cTn>
                        </p:par>
                        <p:par>
                          <p:cTn id="23" fill="hold">
                            <p:stCondLst>
                              <p:cond delay="1000"/>
                            </p:stCondLst>
                            <p:childTnLst>
                              <p:par>
                                <p:cTn id="24" presetID="1" presetClass="exit" presetSubtype="0" fill="hold" grpId="1" nodeType="afterEffect">
                                  <p:stCondLst>
                                    <p:cond delay="0"/>
                                  </p:stCondLst>
                                  <p:iterate>
                                    <p:tmAbs val="0"/>
                                  </p:iterate>
                                  <p:childTnLst>
                                    <p:set>
                                      <p:cBhvr>
                                        <p:cTn id="25" fill="hold">
                                          <p:stCondLst>
                                            <p:cond delay="0"/>
                                          </p:stCondLst>
                                        </p:cTn>
                                        <p:tgtEl>
                                          <p:spTgt spid="329"/>
                                        </p:tgtEl>
                                        <p:attrNameLst>
                                          <p:attrName>style.visibility</p:attrName>
                                        </p:attrNameLst>
                                      </p:cBhvr>
                                      <p:to>
                                        <p:strVal val="hidden"/>
                                      </p:to>
                                    </p:set>
                                  </p:childTnLst>
                                </p:cTn>
                              </p:par>
                            </p:childTnLst>
                          </p:cTn>
                        </p:par>
                        <p:par>
                          <p:cTn id="26" fill="hold">
                            <p:stCondLst>
                              <p:cond delay="1000"/>
                            </p:stCondLst>
                            <p:childTnLst>
                              <p:par>
                                <p:cTn id="27" presetID="1" presetClass="entr" presetSubtype="0" fill="hold" grpId="0" nodeType="afterEffect">
                                  <p:stCondLst>
                                    <p:cond delay="0"/>
                                  </p:stCondLst>
                                  <p:iterate>
                                    <p:tmAbs val="0"/>
                                  </p:iterate>
                                  <p:childTnLst>
                                    <p:set>
                                      <p:cBhvr>
                                        <p:cTn id="28" fill="hold"/>
                                        <p:tgtEl>
                                          <p:spTgt spid="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0" animBg="1" advAuto="0"/>
      <p:bldP spid="329" grpId="0" animBg="1" advAuto="0"/>
      <p:bldP spid="329" grpId="1" animBg="1" advAuto="0"/>
      <p:bldP spid="330"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EE2A-1007-F15E-B720-DBA8ED0039D4}"/>
              </a:ext>
            </a:extLst>
          </p:cNvPr>
          <p:cNvSpPr>
            <a:spLocks noGrp="1"/>
          </p:cNvSpPr>
          <p:nvPr>
            <p:ph type="title"/>
          </p:nvPr>
        </p:nvSpPr>
        <p:spPr/>
        <p:txBody>
          <a:bodyPr/>
          <a:lstStyle/>
          <a:p>
            <a:r>
              <a:rPr lang="en-US" dirty="0"/>
              <a:t>Certificate Authorities associate public keys with real-world entities</a:t>
            </a:r>
          </a:p>
        </p:txBody>
      </p:sp>
      <p:sp>
        <p:nvSpPr>
          <p:cNvPr id="3" name="Content Placeholder 2">
            <a:extLst>
              <a:ext uri="{FF2B5EF4-FFF2-40B4-BE49-F238E27FC236}">
                <a16:creationId xmlns:a16="http://schemas.microsoft.com/office/drawing/2014/main" id="{54FF7AE1-3BB4-31A9-CFCC-5B35D112A044}"/>
              </a:ext>
            </a:extLst>
          </p:cNvPr>
          <p:cNvSpPr>
            <a:spLocks noGrp="1"/>
          </p:cNvSpPr>
          <p:nvPr>
            <p:ph idx="1"/>
          </p:nvPr>
        </p:nvSpPr>
        <p:spPr/>
        <p:txBody>
          <a:bodyPr>
            <a:normAutofit fontScale="92500" lnSpcReduction="20000"/>
          </a:bodyPr>
          <a:lstStyle/>
          <a:p>
            <a:r>
              <a:rPr lang="en-US" dirty="0"/>
              <a:t>CA’s are trusted entities (their public keys are distributed along with your OS).</a:t>
            </a:r>
          </a:p>
          <a:p>
            <a:r>
              <a:rPr lang="en-US" dirty="0"/>
              <a:t>To acquire a certificate, Amazon.com will share their public key and some real-world proof that they are amazon.com to the CA.</a:t>
            </a:r>
          </a:p>
          <a:p>
            <a:r>
              <a:rPr lang="en-US" dirty="0"/>
              <a:t>The CA locks Amazon’s public key with its own private key.  This is called a “certificate”.</a:t>
            </a:r>
          </a:p>
          <a:p>
            <a:r>
              <a:rPr lang="en-US" dirty="0"/>
              <a:t>When we visit amazon.com, it presents its certificate to our browser.</a:t>
            </a:r>
          </a:p>
          <a:p>
            <a:r>
              <a:rPr lang="en-US" dirty="0"/>
              <a:t>Our browser unlocks the certificate with the CA’s public key, thus getting amazon’s public key.</a:t>
            </a:r>
          </a:p>
          <a:p>
            <a:r>
              <a:rPr lang="en-US" dirty="0"/>
              <a:t>Because we trust the CA, we can trust that this public key is really Amazon.com .</a:t>
            </a:r>
          </a:p>
        </p:txBody>
      </p:sp>
      <p:sp>
        <p:nvSpPr>
          <p:cNvPr id="4" name="Slide Number Placeholder 3">
            <a:extLst>
              <a:ext uri="{FF2B5EF4-FFF2-40B4-BE49-F238E27FC236}">
                <a16:creationId xmlns:a16="http://schemas.microsoft.com/office/drawing/2014/main" id="{856F3F79-6C5E-E012-75D7-F4DA2CB33F0C}"/>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B3035C4C-6EBD-2880-E2B5-45DE4DB48C9D}"/>
              </a:ext>
            </a:extLst>
          </p:cNvPr>
          <p:cNvSpPr txBox="1"/>
          <p:nvPr/>
        </p:nvSpPr>
        <p:spPr>
          <a:xfrm>
            <a:off x="9206630" y="4115580"/>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Tree>
    <p:extLst>
      <p:ext uri="{BB962C8B-B14F-4D97-AF65-F5344CB8AC3E}">
        <p14:creationId xmlns:p14="http://schemas.microsoft.com/office/powerpoint/2010/main" val="37126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ctr">
            <a:spAutoFit/>
          </a:bodyPr>
          <a:lstStyle>
            <a:defPPr>
              <a:defRPr lang="en-US"/>
            </a:defPPr>
            <a:lvl1pPr marL="0" algn="r" defTabSz="914400" rtl="0" eaLnBrk="1" latinLnBrk="0" hangingPunct="1">
              <a:defRPr sz="1800" kern="1200">
                <a:solidFill>
                  <a:srgbClr val="888888"/>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lang="en-US" smtClean="0"/>
              <a:pPr/>
              <a:t>32</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204187"/>
            <a:ext cx="2116828" cy="2426213"/>
            <a:chOff x="0" y="0"/>
            <a:chExt cx="2116826" cy="2426211"/>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0" name="Certificate Authority"/>
            <p:cNvSpPr txBox="1"/>
            <p:nvPr/>
          </p:nvSpPr>
          <p:spPr>
            <a:xfrm>
              <a:off x="0" y="-1"/>
              <a:ext cx="2116827" cy="282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Certificate Authority</a:t>
              </a:r>
            </a:p>
          </p:txBody>
        </p:sp>
      </p:grpSp>
      <p:grpSp>
        <p:nvGrpSpPr>
          <p:cNvPr id="384" name="Amazon"/>
          <p:cNvGrpSpPr/>
          <p:nvPr/>
        </p:nvGrpSpPr>
        <p:grpSpPr>
          <a:xfrm>
            <a:off x="1460810" y="1193669"/>
            <a:ext cx="2857779" cy="5169651"/>
            <a:chOff x="0" y="0"/>
            <a:chExt cx="2775411" cy="5509057"/>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3" name="Amazon"/>
            <p:cNvSpPr txBox="1"/>
            <p:nvPr/>
          </p:nvSpPr>
          <p:spPr>
            <a:xfrm>
              <a:off x="-1" y="-1"/>
              <a:ext cx="2775413" cy="28218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Amazon</a:t>
              </a:r>
            </a:p>
          </p:txBody>
        </p:sp>
      </p:grpSp>
      <p:grpSp>
        <p:nvGrpSpPr>
          <p:cNvPr id="387" name="Group"/>
          <p:cNvGrpSpPr/>
          <p:nvPr/>
        </p:nvGrpSpPr>
        <p:grpSpPr>
          <a:xfrm>
            <a:off x="2067782" y="3245703"/>
            <a:ext cx="1527743" cy="1510453"/>
            <a:chOff x="0" y="0"/>
            <a:chExt cx="1483708" cy="1609619"/>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6"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390" name="Group"/>
          <p:cNvGrpSpPr/>
          <p:nvPr/>
        </p:nvGrpSpPr>
        <p:grpSpPr>
          <a:xfrm>
            <a:off x="8304055" y="1573739"/>
            <a:ext cx="1483709" cy="773626"/>
            <a:chOff x="0" y="0"/>
            <a:chExt cx="1483708" cy="773625"/>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9"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393" name="Group"/>
          <p:cNvGrpSpPr/>
          <p:nvPr/>
        </p:nvGrpSpPr>
        <p:grpSpPr>
          <a:xfrm>
            <a:off x="2067782" y="1478527"/>
            <a:ext cx="1527742" cy="1510454"/>
            <a:chOff x="0" y="0"/>
            <a:chExt cx="1483708" cy="1609619"/>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2" name="amazon.com private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private key</a:t>
              </a:r>
            </a:p>
          </p:txBody>
        </p:sp>
      </p:grpSp>
      <p:grpSp>
        <p:nvGrpSpPr>
          <p:cNvPr id="396" name="Group"/>
          <p:cNvGrpSpPr/>
          <p:nvPr/>
        </p:nvGrpSpPr>
        <p:grpSpPr>
          <a:xfrm>
            <a:off x="8304055" y="2573209"/>
            <a:ext cx="1483709" cy="773626"/>
            <a:chOff x="0" y="0"/>
            <a:chExt cx="1483708" cy="773625"/>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5" name="CA public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grpSp>
        <p:nvGrpSpPr>
          <p:cNvPr id="399" name="Some real-world proof that we are really amazon.com"/>
          <p:cNvGrpSpPr/>
          <p:nvPr/>
        </p:nvGrpSpPr>
        <p:grpSpPr>
          <a:xfrm>
            <a:off x="1940940" y="5154343"/>
            <a:ext cx="1774320" cy="975173"/>
            <a:chOff x="-1" y="0"/>
            <a:chExt cx="1723179" cy="1039195"/>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8" name="Some real-world proof that we are really amazon.com"/>
            <p:cNvSpPr txBox="1"/>
            <p:nvPr/>
          </p:nvSpPr>
          <p:spPr>
            <a:xfrm>
              <a:off x="-1" y="136782"/>
              <a:ext cx="1723179" cy="7656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Medium"/>
                </a:rPr>
                <a:t>Some real-world proof that we are really amazon.com</a:t>
              </a:r>
            </a:p>
          </p:txBody>
        </p:sp>
      </p:grpSp>
      <p:grpSp>
        <p:nvGrpSpPr>
          <p:cNvPr id="402" name="My Laptop"/>
          <p:cNvGrpSpPr/>
          <p:nvPr/>
        </p:nvGrpSpPr>
        <p:grpSpPr>
          <a:xfrm>
            <a:off x="7974900" y="3906170"/>
            <a:ext cx="2116828" cy="2426213"/>
            <a:chOff x="0" y="0"/>
            <a:chExt cx="2116826" cy="2426211"/>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1" name="My Laptop"/>
            <p:cNvSpPr txBox="1"/>
            <p:nvPr/>
          </p:nvSpPr>
          <p:spPr>
            <a:xfrm>
              <a:off x="0" y="0"/>
              <a:ext cx="2116827" cy="28218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My Laptop</a:t>
              </a:r>
            </a:p>
          </p:txBody>
        </p:sp>
      </p:grpSp>
      <p:grpSp>
        <p:nvGrpSpPr>
          <p:cNvPr id="405" name="Group"/>
          <p:cNvGrpSpPr/>
          <p:nvPr/>
        </p:nvGrpSpPr>
        <p:grpSpPr>
          <a:xfrm>
            <a:off x="8304055" y="1573739"/>
            <a:ext cx="1483709" cy="773626"/>
            <a:chOff x="0" y="0"/>
            <a:chExt cx="1483708" cy="773625"/>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4" name="CA private key"/>
            <p:cNvSpPr/>
            <p:nvPr/>
          </p:nvSpPr>
          <p:spPr>
            <a:xfrm>
              <a:off x="0" y="455271"/>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private key</a:t>
              </a:r>
            </a:p>
          </p:txBody>
        </p:sp>
      </p:grpSp>
      <p:grpSp>
        <p:nvGrpSpPr>
          <p:cNvPr id="408" name="Group"/>
          <p:cNvGrpSpPr/>
          <p:nvPr/>
        </p:nvGrpSpPr>
        <p:grpSpPr>
          <a:xfrm>
            <a:off x="6577846" y="821215"/>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1" name="Group"/>
          <p:cNvGrpSpPr/>
          <p:nvPr/>
        </p:nvGrpSpPr>
        <p:grpSpPr>
          <a:xfrm>
            <a:off x="2067782" y="3245703"/>
            <a:ext cx="1527743" cy="1510453"/>
            <a:chOff x="0" y="0"/>
            <a:chExt cx="1483708" cy="1609619"/>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0" name="amazon.com public key"/>
            <p:cNvSpPr/>
            <p:nvPr/>
          </p:nvSpPr>
          <p:spPr>
            <a:xfrm>
              <a:off x="0" y="1007977"/>
              <a:ext cx="1483708" cy="601642"/>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public key</a:t>
              </a:r>
            </a:p>
          </p:txBody>
        </p:sp>
      </p:grpSp>
      <p:grpSp>
        <p:nvGrpSpPr>
          <p:cNvPr id="414" name="Group"/>
          <p:cNvGrpSpPr/>
          <p:nvPr/>
        </p:nvGrpSpPr>
        <p:grpSpPr>
          <a:xfrm>
            <a:off x="4408190" y="42569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Calibri" panose="020F0502020204030204" pitchFamily="34" charset="0"/>
                  <a:cs typeface="Calibri" panose="020F0502020204030204" pitchFamily="34" charset="0"/>
                  <a:sym typeface="Helvetica Neue"/>
                  <a:hlinkClick r:id="rId3"/>
                </a:rPr>
                <a:t>amazon.com</a:t>
              </a: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(AZ’s public key + CA’s sig)</a:t>
              </a:r>
            </a:p>
          </p:txBody>
        </p:sp>
      </p:grpSp>
      <p:grpSp>
        <p:nvGrpSpPr>
          <p:cNvPr id="417" name="Group"/>
          <p:cNvGrpSpPr/>
          <p:nvPr/>
        </p:nvGrpSpPr>
        <p:grpSpPr>
          <a:xfrm>
            <a:off x="8291459" y="5260271"/>
            <a:ext cx="1483710" cy="773629"/>
            <a:chOff x="0" y="0"/>
            <a:chExt cx="1483708" cy="773626"/>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6" name="CA public key"/>
            <p:cNvSpPr/>
            <p:nvPr/>
          </p:nvSpPr>
          <p:spPr>
            <a:xfrm>
              <a:off x="0" y="455272"/>
              <a:ext cx="1483708" cy="31835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1966 -0.06204 L 0.39688 -0.30069 " pathEditMode="relative" rAng="0" ptsTypes="AA">
                                      <p:cBhvr>
                                        <p:cTn id="6" dur="1000" fill="hold"/>
                                        <p:tgtEl>
                                          <p:spTgt spid="387"/>
                                        </p:tgtEl>
                                        <p:attrNameLst>
                                          <p:attrName>ppt_x</p:attrName>
                                          <p:attrName>ppt_y</p:attrName>
                                        </p:attrNameLst>
                                      </p:cBhvr>
                                      <p:rCtr x="20820" y="-11944"/>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1.04167E-6 4.81481E-6 L 0.37956 -0.36621 " pathEditMode="relative" rAng="0" ptsTypes="AA">
                                      <p:cBhvr>
                                        <p:cTn id="10" dur="1000" fill="hold"/>
                                        <p:tgtEl>
                                          <p:spTgt spid="399"/>
                                        </p:tgtEl>
                                        <p:attrNameLst>
                                          <p:attrName>ppt_x</p:attrName>
                                          <p:attrName>ppt_y</p:attrName>
                                        </p:attrNameLst>
                                      </p:cBhvr>
                                      <p:rCtr x="18971" y="-18310"/>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2.91667E-6 -4.07407E-6 L -0.10417 -0.01967 " pathEditMode="relative" rAng="0" ptsTypes="AA">
                                      <p:cBhvr>
                                        <p:cTn id="14" dur="1000" fill="hold"/>
                                        <p:tgtEl>
                                          <p:spTgt spid="405"/>
                                        </p:tgtEl>
                                        <p:attrNameLst>
                                          <p:attrName>ppt_x</p:attrName>
                                          <p:attrName>ppt_y</p:attrName>
                                        </p:attrNameLst>
                                      </p:cBhvr>
                                      <p:rCtr x="-5208" y="-995"/>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405"/>
                                        </p:tgtEl>
                                      </p:cBhvr>
                                    </p:animEffect>
                                    <p:set>
                                      <p:cBhvr>
                                        <p:cTn id="19" dur="1" fill="hold">
                                          <p:stCondLst>
                                            <p:cond delay="499"/>
                                          </p:stCondLst>
                                        </p:cTn>
                                        <p:tgtEl>
                                          <p:spTgt spid="405"/>
                                        </p:tgtEl>
                                        <p:attrNameLst>
                                          <p:attrName>style.visibility</p:attrName>
                                        </p:attrNameLst>
                                      </p:cBhvr>
                                      <p:to>
                                        <p:strVal val="hidden"/>
                                      </p:to>
                                    </p:set>
                                  </p:childTnLst>
                                </p:cTn>
                              </p:par>
                            </p:childTnLst>
                          </p:cTn>
                        </p:par>
                        <p:par>
                          <p:cTn id="20" fill="hold">
                            <p:stCondLst>
                              <p:cond delay="500"/>
                            </p:stCondLst>
                            <p:childTnLst>
                              <p:par>
                                <p:cTn id="21" presetID="10" presetClass="exit" presetSubtype="0" fill="hold" grpId="0" nodeType="afterEffect">
                                  <p:stCondLst>
                                    <p:cond delay="0"/>
                                  </p:stCondLst>
                                  <p:childTnLst>
                                    <p:animEffect transition="out" filter="fade">
                                      <p:cBhvr>
                                        <p:cTn id="22" dur="500"/>
                                        <p:tgtEl>
                                          <p:spTgt spid="387"/>
                                        </p:tgtEl>
                                      </p:cBhvr>
                                    </p:animEffect>
                                    <p:set>
                                      <p:cBhvr>
                                        <p:cTn id="23" dur="1" fill="hold">
                                          <p:stCondLst>
                                            <p:cond delay="499"/>
                                          </p:stCondLst>
                                        </p:cTn>
                                        <p:tgtEl>
                                          <p:spTgt spid="387"/>
                                        </p:tgtEl>
                                        <p:attrNameLst>
                                          <p:attrName>style.visibility</p:attrName>
                                        </p:attrNameLst>
                                      </p:cBhvr>
                                      <p:to>
                                        <p:strVal val="hidden"/>
                                      </p:to>
                                    </p:set>
                                  </p:childTnLst>
                                </p:cTn>
                              </p:par>
                            </p:childTnLst>
                          </p:cTn>
                        </p:par>
                        <p:par>
                          <p:cTn id="24" fill="hold">
                            <p:stCondLst>
                              <p:cond delay="1000"/>
                            </p:stCondLst>
                            <p:childTnLst>
                              <p:par>
                                <p:cTn id="25" presetID="10" presetClass="exit" presetSubtype="0" fill="hold" grpId="0" nodeType="afterEffect">
                                  <p:stCondLst>
                                    <p:cond delay="0"/>
                                  </p:stCondLst>
                                  <p:childTnLst>
                                    <p:animEffect transition="out" filter="fade">
                                      <p:cBhvr>
                                        <p:cTn id="26" dur="500"/>
                                        <p:tgtEl>
                                          <p:spTgt spid="399"/>
                                        </p:tgtEl>
                                      </p:cBhvr>
                                    </p:animEffect>
                                    <p:set>
                                      <p:cBhvr>
                                        <p:cTn id="27" dur="1" fill="hold">
                                          <p:stCondLst>
                                            <p:cond delay="499"/>
                                          </p:stCondLst>
                                        </p:cTn>
                                        <p:tgtEl>
                                          <p:spTgt spid="399"/>
                                        </p:tgtEl>
                                        <p:attrNameLst>
                                          <p:attrName>style.visibility</p:attrName>
                                        </p:attrNameLst>
                                      </p:cBhvr>
                                      <p:to>
                                        <p:strVal val="hidden"/>
                                      </p:to>
                                    </p:set>
                                  </p:childTnLst>
                                </p:cTn>
                              </p:par>
                            </p:childTnLst>
                          </p:cTn>
                        </p:par>
                        <p:par>
                          <p:cTn id="28" fill="hold">
                            <p:stCondLst>
                              <p:cond delay="1500"/>
                            </p:stCondLst>
                            <p:childTnLst>
                              <p:par>
                                <p:cTn id="29" presetID="1" presetClass="entr" presetSubtype="0" fill="hold" grpId="0" nodeType="afterEffect">
                                  <p:stCondLst>
                                    <p:cond delay="100"/>
                                  </p:stCondLst>
                                  <p:iterate>
                                    <p:tmAbs val="0"/>
                                  </p:iterate>
                                  <p:childTnLst>
                                    <p:set>
                                      <p:cBhvr>
                                        <p:cTn id="30" fill="hold"/>
                                        <p:tgtEl>
                                          <p:spTgt spid="40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path" presetSubtype="0" accel="50000" decel="50000" fill="hold" nodeType="clickEffect">
                                  <p:stCondLst>
                                    <p:cond delay="0"/>
                                  </p:stCondLst>
                                  <p:childTnLst>
                                    <p:animMotion origin="layout" path="M 0.10391 -0.09352 L -0.17331 0.50278 " pathEditMode="relative" rAng="0" ptsTypes="AA">
                                      <p:cBhvr>
                                        <p:cTn id="34" dur="1000" fill="hold"/>
                                        <p:tgtEl>
                                          <p:spTgt spid="408"/>
                                        </p:tgtEl>
                                        <p:attrNameLst>
                                          <p:attrName>ppt_x</p:attrName>
                                          <p:attrName>ppt_y</p:attrName>
                                        </p:attrNameLst>
                                      </p:cBhvr>
                                      <p:rCtr x="-13867" y="29815"/>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414"/>
                                        </p:tgtEl>
                                        <p:attrNameLst>
                                          <p:attrName>style.visibility</p:attrName>
                                        </p:attrNameLst>
                                      </p:cBhvr>
                                      <p:to>
                                        <p:strVal val="visible"/>
                                      </p:to>
                                    </p:set>
                                  </p:childTnLst>
                                </p:cTn>
                              </p:par>
                              <p:par>
                                <p:cTn id="39" presetID="-1" presetClass="path" presetSubtype="0" accel="50000" decel="50000" fill="hold" nodeType="withEffect">
                                  <p:stCondLst>
                                    <p:cond delay="0"/>
                                  </p:stCondLst>
                                  <p:childTnLst>
                                    <p:animMotion origin="layout" path="M 4.16667E-7 2.59259E-6 L 0.41081 -0.01667 " pathEditMode="relative" rAng="0" ptsTypes="AA">
                                      <p:cBhvr>
                                        <p:cTn id="40" dur="1000" fill="hold"/>
                                        <p:tgtEl>
                                          <p:spTgt spid="414"/>
                                        </p:tgtEl>
                                        <p:attrNameLst>
                                          <p:attrName>ppt_x</p:attrName>
                                          <p:attrName>ppt_y</p:attrName>
                                        </p:attrNameLst>
                                      </p:cBhvr>
                                      <p:rCtr x="20534" y="-8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might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39</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40</a:t>
            </a:fld>
            <a:endParaRPr lang="en-US"/>
          </a:p>
        </p:txBody>
      </p:sp>
    </p:spTree>
    <p:extLst>
      <p:ext uri="{BB962C8B-B14F-4D97-AF65-F5344CB8AC3E}">
        <p14:creationId xmlns:p14="http://schemas.microsoft.com/office/powerpoint/2010/main" val="2508270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41</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42</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45</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46</a:t>
            </a:fld>
            <a:endParaRPr lang="en-US"/>
          </a:p>
        </p:txBody>
      </p:sp>
    </p:spTree>
    <p:extLst>
      <p:ext uri="{BB962C8B-B14F-4D97-AF65-F5344CB8AC3E}">
        <p14:creationId xmlns:p14="http://schemas.microsoft.com/office/powerpoint/2010/main" val="4257251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47</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49</a:t>
            </a:fld>
            <a:endParaRPr lang="en-US"/>
          </a:p>
        </p:txBody>
      </p:sp>
    </p:spTree>
    <p:extLst>
      <p:ext uri="{BB962C8B-B14F-4D97-AF65-F5344CB8AC3E}">
        <p14:creationId xmlns:p14="http://schemas.microsoft.com/office/powerpoint/2010/main" val="136465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50</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4B87C-26A1-1CB5-82AE-B9E3E252728F}"/>
              </a:ext>
            </a:extLst>
          </p:cNvPr>
          <p:cNvSpPr>
            <a:spLocks noGrp="1"/>
          </p:cNvSpPr>
          <p:nvPr>
            <p:ph type="title"/>
          </p:nvPr>
        </p:nvSpPr>
        <p:spPr/>
        <p:txBody>
          <a:bodyPr/>
          <a:lstStyle/>
          <a:p>
            <a:r>
              <a:rPr lang="en-US" dirty="0"/>
              <a:t>Example mechanism: secret detection</a:t>
            </a:r>
          </a:p>
        </p:txBody>
      </p:sp>
      <p:sp>
        <p:nvSpPr>
          <p:cNvPr id="3" name="Content Placeholder 2">
            <a:extLst>
              <a:ext uri="{FF2B5EF4-FFF2-40B4-BE49-F238E27FC236}">
                <a16:creationId xmlns:a16="http://schemas.microsoft.com/office/drawing/2014/main" id="{09DA1F5F-2E1A-D75F-DAB6-2AA06C2A7D50}"/>
              </a:ext>
            </a:extLst>
          </p:cNvPr>
          <p:cNvSpPr>
            <a:spLocks noGrp="1"/>
          </p:cNvSpPr>
          <p:nvPr>
            <p:ph idx="1"/>
          </p:nvPr>
        </p:nvSpPr>
        <p:spPr>
          <a:xfrm>
            <a:off x="838200" y="1500160"/>
            <a:ext cx="5416826" cy="4351338"/>
          </a:xfrm>
        </p:spPr>
        <p:txBody>
          <a:bodyPr/>
          <a:lstStyle/>
          <a:p>
            <a:r>
              <a:rPr lang="en-US" dirty="0"/>
              <a:t>Recall: SSL only is effective if the private key… remains private</a:t>
            </a:r>
          </a:p>
          <a:p>
            <a:r>
              <a:rPr lang="en-US" dirty="0"/>
              <a:t>Applications may have many other </a:t>
            </a:r>
            <a:r>
              <a:rPr lang="en-US" i="1" dirty="0"/>
              <a:t>secret</a:t>
            </a:r>
            <a:r>
              <a:rPr lang="en-US" dirty="0"/>
              <a:t> values (e.g. access tokens for other services)</a:t>
            </a:r>
          </a:p>
          <a:p>
            <a:r>
              <a:rPr lang="en-US" dirty="0"/>
              <a:t>Tools like </a:t>
            </a:r>
            <a:r>
              <a:rPr lang="en-US" i="1" dirty="0" err="1"/>
              <a:t>GitGuardian</a:t>
            </a:r>
            <a:r>
              <a:rPr lang="en-US" dirty="0"/>
              <a:t> automatically detect secrets in repositories</a:t>
            </a:r>
          </a:p>
        </p:txBody>
      </p:sp>
      <p:sp>
        <p:nvSpPr>
          <p:cNvPr id="4" name="Slide Number Placeholder 3">
            <a:extLst>
              <a:ext uri="{FF2B5EF4-FFF2-40B4-BE49-F238E27FC236}">
                <a16:creationId xmlns:a16="http://schemas.microsoft.com/office/drawing/2014/main" id="{F56D9A2A-26EE-B44C-BCBE-697378D734C7}"/>
              </a:ext>
            </a:extLst>
          </p:cNvPr>
          <p:cNvSpPr>
            <a:spLocks noGrp="1"/>
          </p:cNvSpPr>
          <p:nvPr>
            <p:ph type="sldNum" sz="quarter" idx="12"/>
          </p:nvPr>
        </p:nvSpPr>
        <p:spPr/>
        <p:txBody>
          <a:bodyPr/>
          <a:lstStyle/>
          <a:p>
            <a:fld id="{20F37917-FD3A-4669-9018-DA04BCDD3D75}" type="slidenum">
              <a:rPr lang="en-US" smtClean="0"/>
              <a:t>52</a:t>
            </a:fld>
            <a:endParaRPr lang="en-US"/>
          </a:p>
        </p:txBody>
      </p:sp>
      <p:pic>
        <p:nvPicPr>
          <p:cNvPr id="5" name="Picture 4">
            <a:extLst>
              <a:ext uri="{FF2B5EF4-FFF2-40B4-BE49-F238E27FC236}">
                <a16:creationId xmlns:a16="http://schemas.microsoft.com/office/drawing/2014/main" id="{DD80FCE0-7476-157D-B2E2-16F3C5D21B29}"/>
              </a:ext>
            </a:extLst>
          </p:cNvPr>
          <p:cNvPicPr>
            <a:picLocks noChangeAspect="1"/>
          </p:cNvPicPr>
          <p:nvPr/>
        </p:nvPicPr>
        <p:blipFill>
          <a:blip r:embed="rId2"/>
          <a:stretch>
            <a:fillRect/>
          </a:stretch>
        </p:blipFill>
        <p:spPr>
          <a:xfrm>
            <a:off x="6546573" y="1760657"/>
            <a:ext cx="5416826" cy="3830344"/>
          </a:xfrm>
          <a:prstGeom prst="rect">
            <a:avLst/>
          </a:prstGeom>
        </p:spPr>
      </p:pic>
    </p:spTree>
    <p:extLst>
      <p:ext uri="{BB962C8B-B14F-4D97-AF65-F5344CB8AC3E}">
        <p14:creationId xmlns:p14="http://schemas.microsoft.com/office/powerpoint/2010/main" val="29218448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51F3B-F355-EB4F-926D-C0E1CB396309}"/>
              </a:ext>
            </a:extLst>
          </p:cNvPr>
          <p:cNvSpPr>
            <a:spLocks noGrp="1"/>
          </p:cNvSpPr>
          <p:nvPr>
            <p:ph type="title"/>
          </p:nvPr>
        </p:nvSpPr>
        <p:spPr/>
        <p:txBody>
          <a:bodyPr>
            <a:normAutofit/>
          </a:bodyPr>
          <a:lstStyle/>
          <a:p>
            <a:r>
              <a:rPr lang="en-US" dirty="0"/>
              <a:t>Mechanisms aren’t enough: Do developers keep secret keys secret?</a:t>
            </a:r>
          </a:p>
        </p:txBody>
      </p:sp>
      <p:sp>
        <p:nvSpPr>
          <p:cNvPr id="4" name="Text Placeholder 3">
            <a:extLst>
              <a:ext uri="{FF2B5EF4-FFF2-40B4-BE49-F238E27FC236}">
                <a16:creationId xmlns:a16="http://schemas.microsoft.com/office/drawing/2014/main" id="{32124C87-8E0C-814E-BF12-4F5B4055540E}"/>
              </a:ext>
            </a:extLst>
          </p:cNvPr>
          <p:cNvSpPr>
            <a:spLocks noGrp="1"/>
          </p:cNvSpPr>
          <p:nvPr>
            <p:ph type="body" idx="1"/>
          </p:nvPr>
        </p:nvSpPr>
        <p:spPr/>
        <p:txBody>
          <a:bodyPr/>
          <a:lstStyle/>
          <a:p>
            <a:r>
              <a:rPr lang="en-US" dirty="0"/>
              <a:t>Industrial study of secret detection tool in a large software services company with over 1,000 developers, operating for over 10 years</a:t>
            </a:r>
          </a:p>
          <a:p>
            <a:r>
              <a:rPr lang="en-US" dirty="0"/>
              <a:t>What do developers do when they get warnings of secrets in repository?</a:t>
            </a:r>
          </a:p>
          <a:p>
            <a:pPr lvl="1"/>
            <a:r>
              <a:rPr lang="en-US" dirty="0"/>
              <a:t>49% remove the secrets; 51% bypass the warning</a:t>
            </a:r>
          </a:p>
          <a:p>
            <a:r>
              <a:rPr lang="en-US" dirty="0"/>
              <a:t>Why do developers bypass warnings?</a:t>
            </a:r>
          </a:p>
          <a:p>
            <a:pPr lvl="1"/>
            <a:r>
              <a:rPr lang="en-US" dirty="0"/>
              <a:t>44% report false positives, 6% are already exposed secrets, remaining are “development-related” reasons, e.g. “not a production credential” or “no significant security value”</a:t>
            </a:r>
          </a:p>
          <a:p>
            <a:endParaRPr lang="en-US" dirty="0"/>
          </a:p>
        </p:txBody>
      </p:sp>
      <p:sp>
        <p:nvSpPr>
          <p:cNvPr id="6" name="TextBox 5">
            <a:extLst>
              <a:ext uri="{FF2B5EF4-FFF2-40B4-BE49-F238E27FC236}">
                <a16:creationId xmlns:a16="http://schemas.microsoft.com/office/drawing/2014/main" id="{738664A1-DA08-294D-847B-632B1C3EFD29}"/>
              </a:ext>
            </a:extLst>
          </p:cNvPr>
          <p:cNvSpPr txBox="1"/>
          <p:nvPr/>
        </p:nvSpPr>
        <p:spPr>
          <a:xfrm>
            <a:off x="2108200" y="6257836"/>
            <a:ext cx="77089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solidFill>
                  <a:srgbClr val="333333"/>
                </a:solidFill>
                <a:latin typeface="Georgia" panose="02040502050405020303" pitchFamily="18" charset="0"/>
              </a:rPr>
              <a:t>“Why secret detection tools are not enough: It’s not just about false positives - An industrial case study”</a:t>
            </a:r>
          </a:p>
          <a:p>
            <a:r>
              <a:rPr lang="en-US" sz="900" dirty="0">
                <a:solidFill>
                  <a:srgbClr val="333333"/>
                </a:solidFill>
                <a:latin typeface="Georgia" panose="02040502050405020303" pitchFamily="18" charset="0"/>
              </a:rPr>
              <a:t>Md </a:t>
            </a:r>
            <a:r>
              <a:rPr lang="en-US" sz="900" dirty="0" err="1">
                <a:solidFill>
                  <a:srgbClr val="333333"/>
                </a:solidFill>
                <a:latin typeface="Georgia" panose="02040502050405020303" pitchFamily="18" charset="0"/>
              </a:rPr>
              <a:t>Rayhanur</a:t>
            </a:r>
            <a:r>
              <a:rPr lang="en-US" sz="900" dirty="0">
                <a:solidFill>
                  <a:srgbClr val="333333"/>
                </a:solidFill>
                <a:latin typeface="Georgia" panose="02040502050405020303" pitchFamily="18" charset="0"/>
              </a:rPr>
              <a:t> Rahman, </a:t>
            </a:r>
            <a:r>
              <a:rPr lang="en-US" sz="900" dirty="0" err="1">
                <a:solidFill>
                  <a:srgbClr val="333333"/>
                </a:solidFill>
                <a:latin typeface="Georgia" panose="02040502050405020303" pitchFamily="18" charset="0"/>
              </a:rPr>
              <a:t>Nasif</a:t>
            </a:r>
            <a:r>
              <a:rPr lang="en-US" sz="900" dirty="0">
                <a:solidFill>
                  <a:srgbClr val="333333"/>
                </a:solidFill>
                <a:latin typeface="Georgia" panose="02040502050405020303" pitchFamily="18" charset="0"/>
              </a:rPr>
              <a:t> Imtiaz, Margaret-Anne </a:t>
            </a:r>
            <a:r>
              <a:rPr lang="en-US" sz="900" dirty="0" err="1">
                <a:solidFill>
                  <a:srgbClr val="333333"/>
                </a:solidFill>
                <a:latin typeface="Georgia" panose="02040502050405020303" pitchFamily="18" charset="0"/>
              </a:rPr>
              <a:t>Storey</a:t>
            </a:r>
            <a:r>
              <a:rPr lang="en-US" sz="900" dirty="0">
                <a:solidFill>
                  <a:srgbClr val="333333"/>
                </a:solidFill>
                <a:latin typeface="Georgia" panose="02040502050405020303" pitchFamily="18" charset="0"/>
              </a:rPr>
              <a:t> &amp; Laurie Williams  </a:t>
            </a:r>
            <a:r>
              <a:rPr lang="en-US" sz="900" dirty="0">
                <a:solidFill>
                  <a:srgbClr val="333333"/>
                </a:solidFill>
                <a:latin typeface="Georgia" panose="02040502050405020303" pitchFamily="18" charset="0"/>
                <a:hlinkClick r:id="rId3"/>
              </a:rPr>
              <a:t>https://link.springer.com/article/10.1007/s10664-021-10109-y</a:t>
            </a:r>
            <a:r>
              <a:rPr lang="en-US" sz="900" dirty="0">
                <a:solidFill>
                  <a:srgbClr val="333333"/>
                </a:solidFill>
                <a:latin typeface="Georgia" panose="02040502050405020303" pitchFamily="18" charset="0"/>
              </a:rPr>
              <a:t> </a:t>
            </a:r>
            <a:endParaRPr lang="en-US" sz="900" dirty="0"/>
          </a:p>
        </p:txBody>
      </p:sp>
      <p:sp>
        <p:nvSpPr>
          <p:cNvPr id="5" name="TextBox 4">
            <a:extLst>
              <a:ext uri="{FF2B5EF4-FFF2-40B4-BE49-F238E27FC236}">
                <a16:creationId xmlns:a16="http://schemas.microsoft.com/office/drawing/2014/main" id="{1E08015D-93BC-D0B6-A73A-D67F74461F2F}"/>
              </a:ext>
            </a:extLst>
          </p:cNvPr>
          <p:cNvSpPr txBox="1"/>
          <p:nvPr/>
        </p:nvSpPr>
        <p:spPr>
          <a:xfrm>
            <a:off x="8070803" y="3082815"/>
            <a:ext cx="3793787" cy="1436291"/>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Is it a management problem or a tool problem?</a:t>
            </a:r>
          </a:p>
        </p:txBody>
      </p:sp>
    </p:spTree>
    <p:extLst>
      <p:ext uri="{BB962C8B-B14F-4D97-AF65-F5344CB8AC3E}">
        <p14:creationId xmlns:p14="http://schemas.microsoft.com/office/powerpoint/2010/main" val="1260567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54</a:t>
            </a:fld>
            <a:endParaRPr lang="en-US"/>
          </a:p>
        </p:txBody>
      </p:sp>
    </p:spTree>
    <p:extLst>
      <p:ext uri="{BB962C8B-B14F-4D97-AF65-F5344CB8AC3E}">
        <p14:creationId xmlns:p14="http://schemas.microsoft.com/office/powerpoint/2010/main" val="3390111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lstStyle/>
          <a:p>
            <a:r>
              <a:rPr lang="en-US" dirty="0"/>
              <a:t>In software, as in the real world…</a:t>
            </a:r>
          </a:p>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44842</TotalTime>
  <Words>7134</Words>
  <Application>Microsoft Office PowerPoint</Application>
  <PresentationFormat>Widescreen</PresentationFormat>
  <Paragraphs>624</Paragraphs>
  <Slides>55</Slides>
  <Notes>49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9" baseType="lpstr">
      <vt:lpstr>Calibri</vt:lpstr>
      <vt:lpstr>Times New Roman</vt:lpstr>
      <vt:lpstr>Verdana</vt:lpstr>
      <vt:lpstr>Helvetica</vt:lpstr>
      <vt:lpstr>Helvetica Neue</vt:lpstr>
      <vt:lpstr>Avenir Next Regular</vt:lpstr>
      <vt:lpstr>Chiller</vt:lpstr>
      <vt:lpstr>Georgia</vt:lpstr>
      <vt:lpstr>Algerian</vt:lpstr>
      <vt:lpstr>Arial</vt:lpstr>
      <vt:lpstr>Consolas</vt:lpstr>
      <vt:lpstr>Helvetica Neue Medium</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know that this request is coming from Avery?</vt:lpstr>
      <vt:lpstr>How does Avery know that this request is coming from Amazon?</vt:lpstr>
      <vt:lpstr>Encrypt messages with a public key</vt:lpstr>
      <vt:lpstr>Sign messages with a private key</vt:lpstr>
      <vt:lpstr>Certificate Authorities associate public keys with real-world entities</vt:lpstr>
      <vt:lpstr>Certificate Authorities issue SSL Certificates</vt:lpstr>
      <vt:lpstr>Certificate Authorities are Implicitly Trusted</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Example mechanism: secret detection</vt:lpstr>
      <vt:lpstr>Mechanisms aren’t enough: Do developers keep secret keys secret?</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Bhutta, Adeel</cp:lastModifiedBy>
  <cp:revision>167</cp:revision>
  <dcterms:created xsi:type="dcterms:W3CDTF">2021-01-07T15:19:22Z</dcterms:created>
  <dcterms:modified xsi:type="dcterms:W3CDTF">2024-03-13T13:48:25Z</dcterms:modified>
</cp:coreProperties>
</file>